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Aileron Bold" panose="020B0604020202020204" charset="0"/>
      <p:regular r:id="rId10"/>
    </p:embeddedFont>
    <p:embeddedFont>
      <p:font typeface="Aileron Heavy" panose="020B0604020202020204" charset="0"/>
      <p:regular r:id="rId11"/>
    </p:embeddedFont>
    <p:embeddedFont>
      <p:font typeface="Akzidenz-Grotesk Heavy" panose="020B0604020202020204" charset="0"/>
      <p:regular r:id="rId12"/>
    </p:embeddedFont>
    <p:embeddedFont>
      <p:font typeface="Barlow Condensed Heavy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9.sv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5.sv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31.sv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20055" y="8068946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98615" y="3307946"/>
            <a:ext cx="11071218" cy="5950354"/>
            <a:chOff x="-1270" y="0"/>
            <a:chExt cx="5373370" cy="288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3370" cy="2887980"/>
            </a:xfrm>
            <a:custGeom>
              <a:avLst/>
              <a:gdLst/>
              <a:ahLst/>
              <a:cxnLst/>
              <a:rect l="l" t="t" r="r" b="b"/>
              <a:pathLst>
                <a:path w="5373370" h="2887980">
                  <a:moveTo>
                    <a:pt x="5373370" y="621030"/>
                  </a:moveTo>
                  <a:cubicBezTo>
                    <a:pt x="5373370" y="963930"/>
                    <a:pt x="5095240" y="1242060"/>
                    <a:pt x="4752340" y="1242060"/>
                  </a:cubicBezTo>
                  <a:lnTo>
                    <a:pt x="3628390" y="1242060"/>
                  </a:lnTo>
                  <a:cubicBezTo>
                    <a:pt x="3602990" y="1242060"/>
                    <a:pt x="3582670" y="1263650"/>
                    <a:pt x="3582670" y="1289050"/>
                  </a:cubicBezTo>
                  <a:cubicBezTo>
                    <a:pt x="3582670" y="1380490"/>
                    <a:pt x="3562350" y="1466850"/>
                    <a:pt x="3528060" y="1545590"/>
                  </a:cubicBezTo>
                  <a:cubicBezTo>
                    <a:pt x="3506470" y="1592580"/>
                    <a:pt x="3540760" y="1645920"/>
                    <a:pt x="3592830" y="1645920"/>
                  </a:cubicBezTo>
                  <a:cubicBezTo>
                    <a:pt x="3935730" y="1645920"/>
                    <a:pt x="4213860" y="1924050"/>
                    <a:pt x="4213860" y="2266950"/>
                  </a:cubicBezTo>
                  <a:cubicBezTo>
                    <a:pt x="4213860" y="2609850"/>
                    <a:pt x="3935730" y="2887980"/>
                    <a:pt x="3592830" y="2887980"/>
                  </a:cubicBezTo>
                  <a:lnTo>
                    <a:pt x="1252220" y="2887980"/>
                  </a:lnTo>
                  <a:cubicBezTo>
                    <a:pt x="909320" y="2887980"/>
                    <a:pt x="631190" y="2609850"/>
                    <a:pt x="631190" y="2266950"/>
                  </a:cubicBezTo>
                  <a:cubicBezTo>
                    <a:pt x="631190" y="2175510"/>
                    <a:pt x="651510" y="2089150"/>
                    <a:pt x="685800" y="2010410"/>
                  </a:cubicBezTo>
                  <a:cubicBezTo>
                    <a:pt x="707390" y="1963420"/>
                    <a:pt x="673100" y="1910080"/>
                    <a:pt x="621030" y="1910080"/>
                  </a:cubicBezTo>
                  <a:cubicBezTo>
                    <a:pt x="278130" y="1910080"/>
                    <a:pt x="0" y="1631950"/>
                    <a:pt x="0" y="1289050"/>
                  </a:cubicBezTo>
                  <a:cubicBezTo>
                    <a:pt x="0" y="946150"/>
                    <a:pt x="278130" y="668020"/>
                    <a:pt x="621030" y="668020"/>
                  </a:cubicBezTo>
                  <a:lnTo>
                    <a:pt x="1744980" y="668020"/>
                  </a:lnTo>
                  <a:cubicBezTo>
                    <a:pt x="1770380" y="668020"/>
                    <a:pt x="1790700" y="647700"/>
                    <a:pt x="1790700" y="622300"/>
                  </a:cubicBezTo>
                  <a:lnTo>
                    <a:pt x="1790700" y="621030"/>
                  </a:lnTo>
                  <a:cubicBezTo>
                    <a:pt x="1790700" y="278130"/>
                    <a:pt x="2068830" y="0"/>
                    <a:pt x="2411730" y="0"/>
                  </a:cubicBezTo>
                  <a:lnTo>
                    <a:pt x="4751070" y="0"/>
                  </a:lnTo>
                  <a:cubicBezTo>
                    <a:pt x="5095240" y="0"/>
                    <a:pt x="5373370" y="278130"/>
                    <a:pt x="5373370" y="621030"/>
                  </a:cubicBezTo>
                  <a:close/>
                </a:path>
              </a:pathLst>
            </a:custGeom>
            <a:blipFill>
              <a:blip r:embed="rId4"/>
              <a:stretch>
                <a:fillRect t="-12097" b="-1209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FFCF5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69424" y="2436835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412807" y="879976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4921" y="3192123"/>
            <a:ext cx="9734623" cy="166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TAZRIGT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14921" y="4712638"/>
            <a:ext cx="8010269" cy="1235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6"/>
              </a:lnSpc>
            </a:pPr>
            <a:r>
              <a:rPr lang="en-US" sz="3600" b="1">
                <a:solidFill>
                  <a:srgbClr val="02182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Une coopérative forte, c’est une communauté vivante</a:t>
            </a:r>
          </a:p>
        </p:txBody>
      </p:sp>
      <p:grpSp>
        <p:nvGrpSpPr>
          <p:cNvPr id="15" name="Group 32">
            <a:extLst>
              <a:ext uri="{FF2B5EF4-FFF2-40B4-BE49-F238E27FC236}">
                <a16:creationId xmlns:a16="http://schemas.microsoft.com/office/drawing/2014/main" id="{1D48E027-97F2-396F-7E38-2BC5EDC3475B}"/>
              </a:ext>
            </a:extLst>
          </p:cNvPr>
          <p:cNvGrpSpPr/>
          <p:nvPr/>
        </p:nvGrpSpPr>
        <p:grpSpPr>
          <a:xfrm>
            <a:off x="12520904" y="1321012"/>
            <a:ext cx="3881481" cy="3858045"/>
            <a:chOff x="0" y="0"/>
            <a:chExt cx="812800" cy="812800"/>
          </a:xfrm>
        </p:grpSpPr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A96B5EE5-0DD7-7708-5994-391357047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1AFBE4-8B89-1F49-EFE0-928CDE20C8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9629683"/>
            <a:ext cx="6009831" cy="657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850724-93DE-66B0-38DE-1CCEF5D1A3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15521" y="9305774"/>
            <a:ext cx="5201376" cy="962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39217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B8DEA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5338" y="2015831"/>
            <a:ext cx="6116868" cy="5650143"/>
            <a:chOff x="0" y="0"/>
            <a:chExt cx="879941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941" cy="812800"/>
            </a:xfrm>
            <a:custGeom>
              <a:avLst/>
              <a:gdLst/>
              <a:ahLst/>
              <a:cxnLst/>
              <a:rect l="l" t="t" r="r" b="b"/>
              <a:pathLst>
                <a:path w="879941" h="812800">
                  <a:moveTo>
                    <a:pt x="439970" y="0"/>
                  </a:moveTo>
                  <a:cubicBezTo>
                    <a:pt x="196981" y="0"/>
                    <a:pt x="0" y="181951"/>
                    <a:pt x="0" y="406400"/>
                  </a:cubicBezTo>
                  <a:cubicBezTo>
                    <a:pt x="0" y="630849"/>
                    <a:pt x="196981" y="812800"/>
                    <a:pt x="439970" y="812800"/>
                  </a:cubicBezTo>
                  <a:cubicBezTo>
                    <a:pt x="682959" y="812800"/>
                    <a:pt x="879941" y="630849"/>
                    <a:pt x="879941" y="406400"/>
                  </a:cubicBezTo>
                  <a:cubicBezTo>
                    <a:pt x="879941" y="181951"/>
                    <a:pt x="682959" y="0"/>
                    <a:pt x="439970" y="0"/>
                  </a:cubicBezTo>
                  <a:close/>
                </a:path>
              </a:pathLst>
            </a:custGeom>
            <a:blipFill>
              <a:blip r:embed="rId4"/>
              <a:stretch>
                <a:fillRect l="-19581" r="-1958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648406" y="1028700"/>
            <a:ext cx="1858734" cy="18587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D9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277754" y="150952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8" y="0"/>
                </a:lnTo>
                <a:lnTo>
                  <a:pt x="600038" y="897076"/>
                </a:lnTo>
                <a:lnTo>
                  <a:pt x="0" y="89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58327" y="7453986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731524" y="7665975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56735" y="4178504"/>
            <a:ext cx="7829884" cy="19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Après 24 heures intenses de réflexion, de collaboration et d'innovation, nous sommes fiers de vous présenter le résultat de notre travail : une solution digitale pensée pour accompagner les coopératives de produits du terroir, portée par la vision des femmes amazighes.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58327" y="3136568"/>
            <a:ext cx="4904983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1">
                <a:solidFill>
                  <a:srgbClr val="000000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48550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99BC8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39728" y="3909826"/>
            <a:ext cx="5473500" cy="3793412"/>
            <a:chOff x="0" y="0"/>
            <a:chExt cx="812800" cy="5633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63311"/>
            </a:xfrm>
            <a:custGeom>
              <a:avLst/>
              <a:gdLst/>
              <a:ahLst/>
              <a:cxnLst/>
              <a:rect l="l" t="t" r="r" b="b"/>
              <a:pathLst>
                <a:path w="812800" h="563311">
                  <a:moveTo>
                    <a:pt x="32532" y="0"/>
                  </a:moveTo>
                  <a:lnTo>
                    <a:pt x="780268" y="0"/>
                  </a:lnTo>
                  <a:cubicBezTo>
                    <a:pt x="788896" y="0"/>
                    <a:pt x="797171" y="3427"/>
                    <a:pt x="803272" y="9528"/>
                  </a:cubicBezTo>
                  <a:cubicBezTo>
                    <a:pt x="809373" y="15629"/>
                    <a:pt x="812800" y="23904"/>
                    <a:pt x="812800" y="32532"/>
                  </a:cubicBezTo>
                  <a:lnTo>
                    <a:pt x="812800" y="530779"/>
                  </a:lnTo>
                  <a:cubicBezTo>
                    <a:pt x="812800" y="539407"/>
                    <a:pt x="809373" y="547682"/>
                    <a:pt x="803272" y="553783"/>
                  </a:cubicBezTo>
                  <a:cubicBezTo>
                    <a:pt x="797171" y="559884"/>
                    <a:pt x="788896" y="563311"/>
                    <a:pt x="780268" y="563311"/>
                  </a:cubicBezTo>
                  <a:lnTo>
                    <a:pt x="32532" y="563311"/>
                  </a:lnTo>
                  <a:cubicBezTo>
                    <a:pt x="14565" y="563311"/>
                    <a:pt x="0" y="548746"/>
                    <a:pt x="0" y="530779"/>
                  </a:cubicBezTo>
                  <a:lnTo>
                    <a:pt x="0" y="32532"/>
                  </a:lnTo>
                  <a:cubicBezTo>
                    <a:pt x="0" y="23904"/>
                    <a:pt x="3427" y="15629"/>
                    <a:pt x="9528" y="9528"/>
                  </a:cubicBezTo>
                  <a:cubicBezTo>
                    <a:pt x="15629" y="3427"/>
                    <a:pt x="23904" y="0"/>
                    <a:pt x="32532" y="0"/>
                  </a:cubicBezTo>
                  <a:close/>
                </a:path>
              </a:pathLst>
            </a:custGeom>
            <a:blipFill>
              <a:blip r:embed="rId6"/>
              <a:stretch>
                <a:fillRect b="-1768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85800" y="3528084"/>
            <a:ext cx="5960966" cy="4403405"/>
            <a:chOff x="0" y="0"/>
            <a:chExt cx="740512" cy="5470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0512" cy="547021"/>
            </a:xfrm>
            <a:custGeom>
              <a:avLst/>
              <a:gdLst/>
              <a:ahLst/>
              <a:cxnLst/>
              <a:rect l="l" t="t" r="r" b="b"/>
              <a:pathLst>
                <a:path w="740512" h="547021">
                  <a:moveTo>
                    <a:pt x="29872" y="0"/>
                  </a:moveTo>
                  <a:lnTo>
                    <a:pt x="710640" y="0"/>
                  </a:lnTo>
                  <a:cubicBezTo>
                    <a:pt x="727138" y="0"/>
                    <a:pt x="740512" y="13374"/>
                    <a:pt x="740512" y="29872"/>
                  </a:cubicBezTo>
                  <a:lnTo>
                    <a:pt x="740512" y="517149"/>
                  </a:lnTo>
                  <a:cubicBezTo>
                    <a:pt x="740512" y="525072"/>
                    <a:pt x="737365" y="532670"/>
                    <a:pt x="731763" y="538272"/>
                  </a:cubicBezTo>
                  <a:cubicBezTo>
                    <a:pt x="726160" y="543874"/>
                    <a:pt x="718562" y="547021"/>
                    <a:pt x="710640" y="547021"/>
                  </a:cubicBezTo>
                  <a:lnTo>
                    <a:pt x="29872" y="547021"/>
                  </a:lnTo>
                  <a:cubicBezTo>
                    <a:pt x="13374" y="547021"/>
                    <a:pt x="0" y="533647"/>
                    <a:pt x="0" y="517149"/>
                  </a:cubicBezTo>
                  <a:lnTo>
                    <a:pt x="0" y="29872"/>
                  </a:lnTo>
                  <a:cubicBezTo>
                    <a:pt x="0" y="21949"/>
                    <a:pt x="3147" y="14351"/>
                    <a:pt x="8749" y="8749"/>
                  </a:cubicBezTo>
                  <a:cubicBezTo>
                    <a:pt x="14351" y="3147"/>
                    <a:pt x="21949" y="0"/>
                    <a:pt x="29872" y="0"/>
                  </a:cubicBezTo>
                  <a:close/>
                </a:path>
              </a:pathLst>
            </a:custGeom>
            <a:blipFill>
              <a:blip r:embed="rId7"/>
              <a:stretch>
                <a:fillRect t="-849" b="-84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904875"/>
            <a:ext cx="7075535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Plan de travail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" y="2622218"/>
            <a:ext cx="5960966" cy="577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6" b="1" dirty="0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Diagnostic </a:t>
            </a:r>
            <a:r>
              <a:rPr lang="en-US" sz="3416" b="1" dirty="0" err="1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stratégique</a:t>
            </a:r>
            <a:endParaRPr lang="en-US" sz="3416" b="1" dirty="0">
              <a:solidFill>
                <a:srgbClr val="0E2F5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75445" y="2622218"/>
            <a:ext cx="5202066" cy="57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6" b="1" dirty="0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Diagnostic </a:t>
            </a:r>
            <a:r>
              <a:rPr lang="en-US" sz="3416" b="1" dirty="0" err="1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opérationnel</a:t>
            </a:r>
            <a:r>
              <a:rPr lang="en-US" sz="3416" b="1" dirty="0">
                <a:solidFill>
                  <a:srgbClr val="0E2F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EF931188-8850-36E8-EC9C-0B3F496E3344}"/>
              </a:ext>
            </a:extLst>
          </p:cNvPr>
          <p:cNvSpPr/>
          <p:nvPr/>
        </p:nvSpPr>
        <p:spPr>
          <a:xfrm>
            <a:off x="1368965" y="9183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754224E8-0816-6A80-007B-69D914E21CB2}"/>
              </a:ext>
            </a:extLst>
          </p:cNvPr>
          <p:cNvSpPr/>
          <p:nvPr/>
        </p:nvSpPr>
        <p:spPr>
          <a:xfrm>
            <a:off x="2819400" y="8267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B74D49EE-FCD2-A022-C01E-025B89F1E6C1}"/>
              </a:ext>
            </a:extLst>
          </p:cNvPr>
          <p:cNvSpPr/>
          <p:nvPr/>
        </p:nvSpPr>
        <p:spPr>
          <a:xfrm>
            <a:off x="14630400" y="-342900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AEFE907-2BB9-9165-E5F6-33E388C1DE2F}"/>
              </a:ext>
            </a:extLst>
          </p:cNvPr>
          <p:cNvSpPr/>
          <p:nvPr/>
        </p:nvSpPr>
        <p:spPr>
          <a:xfrm>
            <a:off x="7454699" y="378058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B631680B-EE31-1915-9002-E745590D3D85}"/>
              </a:ext>
            </a:extLst>
          </p:cNvPr>
          <p:cNvSpPr/>
          <p:nvPr/>
        </p:nvSpPr>
        <p:spPr>
          <a:xfrm>
            <a:off x="10627896" y="590047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50B08-28AC-C568-3910-DB182B2B556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212" r="4814" b="2212"/>
          <a:stretch/>
        </p:blipFill>
        <p:spPr>
          <a:xfrm>
            <a:off x="6786641" y="1387812"/>
            <a:ext cx="3431977" cy="7363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E0155-B9B6-3D0F-0FD1-378C76C3FDE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948" t="2482" r="1912" b="1349"/>
          <a:stretch/>
        </p:blipFill>
        <p:spPr>
          <a:xfrm>
            <a:off x="11277600" y="1536802"/>
            <a:ext cx="3200400" cy="6845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E9B642-8CDC-EFC2-9AA5-5EE2FB56DB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4859" y="1682800"/>
            <a:ext cx="3260719" cy="655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327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996" y="2782372"/>
            <a:ext cx="18390996" cy="5894830"/>
            <a:chOff x="0" y="0"/>
            <a:chExt cx="4843719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3719" cy="1552548"/>
            </a:xfrm>
            <a:custGeom>
              <a:avLst/>
              <a:gdLst/>
              <a:ahLst/>
              <a:cxnLst/>
              <a:rect l="l" t="t" r="r" b="b"/>
              <a:pathLst>
                <a:path w="4843719" h="1552548">
                  <a:moveTo>
                    <a:pt x="0" y="0"/>
                  </a:moveTo>
                  <a:lnTo>
                    <a:pt x="4843719" y="0"/>
                  </a:lnTo>
                  <a:lnTo>
                    <a:pt x="4843719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D0DDD0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43719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72075"/>
            <a:ext cx="5060185" cy="665701"/>
            <a:chOff x="0" y="0"/>
            <a:chExt cx="1332724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DDEB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13908" y="3394570"/>
            <a:ext cx="5060185" cy="665701"/>
            <a:chOff x="0" y="0"/>
            <a:chExt cx="1332724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DDEB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99115" y="5172075"/>
            <a:ext cx="5060185" cy="665701"/>
            <a:chOff x="0" y="0"/>
            <a:chExt cx="1332724" cy="175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DDEB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005026"/>
            <a:ext cx="5060185" cy="1998158"/>
            <a:chOff x="0" y="0"/>
            <a:chExt cx="1332724" cy="5262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08316" y="4227521"/>
            <a:ext cx="5060185" cy="1998158"/>
            <a:chOff x="0" y="0"/>
            <a:chExt cx="1332724" cy="5262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99115" y="6005026"/>
            <a:ext cx="5060185" cy="1998158"/>
            <a:chOff x="0" y="0"/>
            <a:chExt cx="1332724" cy="5262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50742" y="6671785"/>
            <a:ext cx="2586515" cy="258651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25" name="Freeform 25"/>
          <p:cNvSpPr/>
          <p:nvPr/>
        </p:nvSpPr>
        <p:spPr>
          <a:xfrm>
            <a:off x="4505581" y="3685992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12198541" y="3660336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5"/>
                </a:lnTo>
                <a:lnTo>
                  <a:pt x="0" y="11087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297520" y="1000689"/>
            <a:ext cx="7881777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00000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Realisation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3919" y="3508982"/>
            <a:ext cx="3820162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Reporting récapitulatif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89020" y="5286503"/>
            <a:ext cx="488037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Dashboard dynamique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93259" y="6333076"/>
            <a:ext cx="4331066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Deux versions pour administrateurs et assistantes d’accompagnement, adaptées à chaque rôle.</a:t>
            </a:r>
          </a:p>
          <a:p>
            <a:pPr algn="just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93259" y="5286503"/>
            <a:ext cx="433106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Questionnaire digital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56485" y="4675739"/>
            <a:ext cx="3963847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Génération automatique d’un rapport global sur la situation des coopératives.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65734" y="6277031"/>
            <a:ext cx="3526947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Suivi en temps réel des résultats des enquêtes, avec des indicateurs visuels.</a:t>
            </a:r>
          </a:p>
          <a:p>
            <a:pPr algn="just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996" y="2782372"/>
            <a:ext cx="18390996" cy="5894830"/>
            <a:chOff x="0" y="0"/>
            <a:chExt cx="4843719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3719" cy="1552548"/>
            </a:xfrm>
            <a:custGeom>
              <a:avLst/>
              <a:gdLst/>
              <a:ahLst/>
              <a:cxnLst/>
              <a:rect l="l" t="t" r="r" b="b"/>
              <a:pathLst>
                <a:path w="4843719" h="1552548">
                  <a:moveTo>
                    <a:pt x="0" y="0"/>
                  </a:moveTo>
                  <a:lnTo>
                    <a:pt x="4843719" y="0"/>
                  </a:lnTo>
                  <a:lnTo>
                    <a:pt x="4843719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D0DDD0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43719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72075"/>
            <a:ext cx="5060185" cy="665701"/>
            <a:chOff x="0" y="0"/>
            <a:chExt cx="1332724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DDEB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08316" y="3104602"/>
            <a:ext cx="5060185" cy="904010"/>
            <a:chOff x="0" y="0"/>
            <a:chExt cx="1332724" cy="2380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2724" cy="238093"/>
            </a:xfrm>
            <a:custGeom>
              <a:avLst/>
              <a:gdLst/>
              <a:ahLst/>
              <a:cxnLst/>
              <a:rect l="l" t="t" r="r" b="b"/>
              <a:pathLst>
                <a:path w="1332724" h="238093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160065"/>
                  </a:lnTo>
                  <a:cubicBezTo>
                    <a:pt x="1332724" y="180759"/>
                    <a:pt x="1324503" y="200606"/>
                    <a:pt x="1309870" y="215239"/>
                  </a:cubicBezTo>
                  <a:cubicBezTo>
                    <a:pt x="1295236" y="229872"/>
                    <a:pt x="1275390" y="238093"/>
                    <a:pt x="1254695" y="238093"/>
                  </a:cubicBezTo>
                  <a:lnTo>
                    <a:pt x="78028" y="238093"/>
                  </a:lnTo>
                  <a:cubicBezTo>
                    <a:pt x="57334" y="238093"/>
                    <a:pt x="37487" y="229872"/>
                    <a:pt x="22854" y="215239"/>
                  </a:cubicBezTo>
                  <a:cubicBezTo>
                    <a:pt x="8221" y="200606"/>
                    <a:pt x="0" y="180759"/>
                    <a:pt x="0" y="160065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DDEB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32724" cy="285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99115" y="5172075"/>
            <a:ext cx="5060185" cy="665701"/>
            <a:chOff x="0" y="0"/>
            <a:chExt cx="1332724" cy="175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DDEB9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005026"/>
            <a:ext cx="5060185" cy="1998158"/>
            <a:chOff x="0" y="0"/>
            <a:chExt cx="1332724" cy="5262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08316" y="4227521"/>
            <a:ext cx="5060185" cy="1998158"/>
            <a:chOff x="0" y="0"/>
            <a:chExt cx="1332724" cy="5262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99115" y="6005026"/>
            <a:ext cx="5060185" cy="1998158"/>
            <a:chOff x="0" y="0"/>
            <a:chExt cx="1332724" cy="5262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297520" y="1000689"/>
            <a:ext cx="7881777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Realisation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18322" y="3138143"/>
            <a:ext cx="4440173" cy="78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Système de sauvegarde (Back-up)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87626" y="5286503"/>
            <a:ext cx="4741363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Analyse marketing et financière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52132" y="6277031"/>
            <a:ext cx="4013320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Analyse complète des résultats avec recommandations stratégiques.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93259" y="5286503"/>
            <a:ext cx="433106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Rapport de diagnostic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64301" y="4675739"/>
            <a:ext cx="3348215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Garantit la sécurité et la récupération des données.</a:t>
            </a:r>
          </a:p>
          <a:p>
            <a:pPr algn="just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965734" y="6277031"/>
            <a:ext cx="3526947" cy="175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Outils d’évaluation de la performance commerciale et financière des coopératives.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4505581" y="3685992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198541" y="3660336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5"/>
                </a:lnTo>
                <a:lnTo>
                  <a:pt x="0" y="1108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7799245" y="6742721"/>
            <a:ext cx="2586515" cy="258651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80466" y="1028700"/>
            <a:ext cx="3076459" cy="3076459"/>
          </a:xfrm>
          <a:custGeom>
            <a:avLst/>
            <a:gdLst/>
            <a:ahLst/>
            <a:cxnLst/>
            <a:rect l="l" t="t" r="r" b="b"/>
            <a:pathLst>
              <a:path w="3076459" h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23130" y="3861098"/>
            <a:ext cx="5650143" cy="6425902"/>
            <a:chOff x="0" y="0"/>
            <a:chExt cx="1488104" cy="1692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692419"/>
            </a:xfrm>
            <a:custGeom>
              <a:avLst/>
              <a:gdLst/>
              <a:ahLst/>
              <a:cxnLst/>
              <a:rect l="l" t="t" r="r" b="b"/>
              <a:pathLst>
                <a:path w="1488104" h="1692419">
                  <a:moveTo>
                    <a:pt x="0" y="0"/>
                  </a:moveTo>
                  <a:lnTo>
                    <a:pt x="1488104" y="0"/>
                  </a:lnTo>
                  <a:lnTo>
                    <a:pt x="1488104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99BC8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74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08476" y="1028700"/>
            <a:ext cx="5664797" cy="56647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96051" y="6359328"/>
            <a:ext cx="9730293" cy="306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En conclusion, cette application marque le début d'un projet ambitieux. À l'avenir, nous prévoyons de l’enrichir avec des outils d’analyse prédictive et des modules de formation pour renforcer les compétences des coopératives. Nous visons également à étendre l’application à d’autres régions, créant ainsi un réseau solidaire pour promouvoir la durabilité et l'autonomisation des femmes amazighes.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6697" y="4972050"/>
            <a:ext cx="5430398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4"/>
              </a:lnSpc>
              <a:spcBef>
                <a:spcPct val="0"/>
              </a:spcBef>
            </a:pPr>
            <a:r>
              <a:rPr lang="en-US" sz="6499" b="1" u="none" strike="noStrike">
                <a:solidFill>
                  <a:srgbClr val="000000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8155324" y="3099455"/>
            <a:ext cx="1291547" cy="1291547"/>
          </a:xfrm>
          <a:custGeom>
            <a:avLst/>
            <a:gdLst/>
            <a:ahLst/>
            <a:cxnLst/>
            <a:rect l="l" t="t" r="r" b="b"/>
            <a:pathLst>
              <a:path w="1291547" h="1291547">
                <a:moveTo>
                  <a:pt x="0" y="0"/>
                </a:moveTo>
                <a:lnTo>
                  <a:pt x="1291548" y="0"/>
                </a:lnTo>
                <a:lnTo>
                  <a:pt x="1291548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167033" y="4014636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1"/>
                </a:lnTo>
                <a:lnTo>
                  <a:pt x="0" y="469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81211" y="8788690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7" y="3481100"/>
            <a:ext cx="9346622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74"/>
              </a:lnSpc>
            </a:pPr>
            <a:r>
              <a:rPr lang="en-US" sz="11349" b="1" dirty="0">
                <a:solidFill>
                  <a:srgbClr val="000000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MERCI DE VOTRE ATTENTION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2630039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141161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DDEB9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215</Words>
  <Application>Microsoft Office PowerPoint</Application>
  <PresentationFormat>Custom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Barlow Condensed Heavy</vt:lpstr>
      <vt:lpstr>Akzidenz-Grotesk Heavy</vt:lpstr>
      <vt:lpstr>Aileron Bold</vt:lpstr>
      <vt:lpstr>Canva Sans Bold</vt:lpstr>
      <vt:lpstr>Aileron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The Future Of The Arctic Presentation</dc:title>
  <cp:lastModifiedBy>Jihad Laglil</cp:lastModifiedBy>
  <cp:revision>4</cp:revision>
  <dcterms:created xsi:type="dcterms:W3CDTF">2006-08-16T00:00:00Z</dcterms:created>
  <dcterms:modified xsi:type="dcterms:W3CDTF">2025-04-06T11:40:21Z</dcterms:modified>
  <dc:identifier>DAGj1tABCd0</dc:identifier>
</cp:coreProperties>
</file>